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7"/>
  </p:notesMasterIdLst>
  <p:sldIdLst>
    <p:sldId id="256" r:id="rId2"/>
    <p:sldId id="265" r:id="rId3"/>
    <p:sldId id="257" r:id="rId4"/>
    <p:sldId id="266" r:id="rId5"/>
    <p:sldId id="268" r:id="rId6"/>
    <p:sldId id="269" r:id="rId7"/>
    <p:sldId id="258" r:id="rId8"/>
    <p:sldId id="270" r:id="rId9"/>
    <p:sldId id="271" r:id="rId10"/>
    <p:sldId id="272" r:id="rId11"/>
    <p:sldId id="275" r:id="rId12"/>
    <p:sldId id="276" r:id="rId13"/>
    <p:sldId id="259" r:id="rId14"/>
    <p:sldId id="263" r:id="rId15"/>
    <p:sldId id="273" r:id="rId16"/>
    <p:sldId id="274" r:id="rId17"/>
    <p:sldId id="260" r:id="rId18"/>
    <p:sldId id="279" r:id="rId19"/>
    <p:sldId id="264" r:id="rId20"/>
    <p:sldId id="261" r:id="rId21"/>
    <p:sldId id="277" r:id="rId22"/>
    <p:sldId id="280" r:id="rId23"/>
    <p:sldId id="262" r:id="rId24"/>
    <p:sldId id="281" r:id="rId25"/>
    <p:sldId id="28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0"/>
  </p:normalViewPr>
  <p:slideViewPr>
    <p:cSldViewPr snapToGrid="0" snapToObjects="1">
      <p:cViewPr varScale="1">
        <p:scale>
          <a:sx n="101" d="100"/>
          <a:sy n="101" d="100"/>
        </p:scale>
        <p:origin x="-10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788B-6C92-5842-A5F6-690B20F939A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D268B-9CBA-C14E-AA74-5D3B4665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5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arraylist</a:t>
            </a:r>
            <a:r>
              <a:rPr lang="en-US" baseline="0" dirty="0" smtClean="0"/>
              <a:t> contains 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 and each 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 contains those </a:t>
            </a:r>
            <a:r>
              <a:rPr lang="en-US" baseline="0" dirty="0" err="1" smtClean="0"/>
              <a:t>titile</a:t>
            </a:r>
            <a:r>
              <a:rPr lang="en-US" baseline="0" dirty="0" smtClean="0"/>
              <a:t> author </a:t>
            </a:r>
            <a:r>
              <a:rPr lang="en-US" baseline="0" dirty="0" err="1" smtClean="0"/>
              <a:t>pubdate</a:t>
            </a:r>
            <a:r>
              <a:rPr lang="en-US" baseline="0" dirty="0" smtClean="0"/>
              <a:t>, and </a:t>
            </a:r>
            <a:r>
              <a:rPr lang="en-US" baseline="0" dirty="0" err="1" smtClean="0"/>
              <a:t>simpleadapter</a:t>
            </a:r>
            <a:r>
              <a:rPr lang="en-US" baseline="0" dirty="0" smtClean="0"/>
              <a:t> binds the </a:t>
            </a:r>
            <a:r>
              <a:rPr lang="en-US" baseline="0" dirty="0" err="1" smtClean="0"/>
              <a:t>arraylist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 to the </a:t>
            </a:r>
            <a:r>
              <a:rPr lang="en-US" baseline="0" dirty="0" err="1" smtClean="0"/>
              <a:t>listview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D268B-9CBA-C14E-AA74-5D3B4665C2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5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Asyncronous</a:t>
            </a:r>
            <a:r>
              <a:rPr lang="en-US" baseline="0" dirty="0" smtClean="0"/>
              <a:t> is a request that does not block the one that is calling the request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D268B-9CBA-C14E-AA74-5D3B4665C2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60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AsyncTask</a:t>
            </a:r>
            <a:r>
              <a:rPr lang="en-US" baseline="0" dirty="0" smtClean="0"/>
              <a:t> class, it implements two method. </a:t>
            </a:r>
            <a:r>
              <a:rPr lang="en-US" baseline="0" dirty="0" err="1" smtClean="0"/>
              <a:t>Doinbackground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onpostexecute</a:t>
            </a:r>
            <a:r>
              <a:rPr lang="en-US" baseline="0" dirty="0" smtClean="0"/>
              <a:t>. In DIB, runs backgrounds thread. In this background thread it adds the new items to the copy of the </a:t>
            </a:r>
            <a:r>
              <a:rPr lang="en-US" baseline="0" dirty="0" err="1" smtClean="0"/>
              <a:t>arraylist</a:t>
            </a:r>
            <a:r>
              <a:rPr lang="en-US" baseline="0" dirty="0" smtClean="0"/>
              <a:t>.( </a:t>
            </a:r>
            <a:r>
              <a:rPr lang="en-US" baseline="0" dirty="0" err="1" smtClean="0"/>
              <a:t>loadeditemsbackground</a:t>
            </a:r>
            <a:r>
              <a:rPr lang="en-US" baseline="0" dirty="0" smtClean="0"/>
              <a:t>). In </a:t>
            </a:r>
            <a:r>
              <a:rPr lang="en-US" baseline="0" dirty="0" err="1" smtClean="0"/>
              <a:t>onpostevecute</a:t>
            </a:r>
            <a:r>
              <a:rPr lang="en-US" baseline="0" dirty="0" smtClean="0"/>
              <a:t> is when the background thread is done. It is executed in the </a:t>
            </a:r>
            <a:r>
              <a:rPr lang="en-US" baseline="0" dirty="0" err="1" smtClean="0"/>
              <a:t>foreground.It</a:t>
            </a:r>
            <a:r>
              <a:rPr lang="en-US" baseline="0" dirty="0" smtClean="0"/>
              <a:t> notify the adapter that the dataset has changed.  (</a:t>
            </a:r>
            <a:r>
              <a:rPr lang="en-US" baseline="0" dirty="0" err="1" smtClean="0"/>
              <a:t>adapter.notifyDataSetchanged</a:t>
            </a:r>
            <a:r>
              <a:rPr lang="en-US" baseline="0" dirty="0" smtClean="0"/>
              <a:t>). It sets the text of the header according to the number of loaded items. For example all ~~ items are loaded or Load\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items ~~ out of total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D268B-9CBA-C14E-AA74-5D3B4665C2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one of the items is selected we start a description activity for this item. We pass as an intent information about this item such as title, author a</a:t>
            </a:r>
            <a:r>
              <a:rPr lang="is-IS" baseline="0" dirty="0" smtClean="0"/>
              <a:t>…..</a:t>
            </a:r>
          </a:p>
          <a:p>
            <a:r>
              <a:rPr lang="is-IS" baseline="0" dirty="0" smtClean="0"/>
              <a:t>We request the images from the server HTTPURLconnection by using the url contained in the intent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D268B-9CBA-C14E-AA74-5D3B4665C2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7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gnet.mit.ed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rupal.org" TargetMode="Externa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7980"/>
            <a:ext cx="7772400" cy="1470025"/>
          </a:xfrm>
        </p:spPr>
        <p:txBody>
          <a:bodyPr/>
          <a:lstStyle/>
          <a:p>
            <a:r>
              <a:rPr lang="en-US" dirty="0" err="1" smtClean="0"/>
              <a:t>CogNet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2689" y="2528004"/>
            <a:ext cx="7405511" cy="353977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COSI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153a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Mobile Application Development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1600" dirty="0" err="1" smtClean="0"/>
              <a:t>Dimokritos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Stamatakis</a:t>
            </a:r>
            <a:endParaRPr lang="en-US" altLang="zh-CN" sz="1600" dirty="0" smtClean="0"/>
          </a:p>
          <a:p>
            <a:r>
              <a:rPr lang="en-US" sz="1600" dirty="0" smtClean="0"/>
              <a:t>Xiaodong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Qu</a:t>
            </a:r>
          </a:p>
          <a:p>
            <a:r>
              <a:rPr lang="en-US" sz="1600" dirty="0" err="1" smtClean="0"/>
              <a:t>Namho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1951" y="274606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/>
                <a:cs typeface="Arial Narrow"/>
              </a:rPr>
              <a:t>Fall 2015</a:t>
            </a:r>
            <a:endParaRPr lang="en-U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80707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2" y="1600200"/>
            <a:ext cx="4630881" cy="4800600"/>
          </a:xfrm>
        </p:spPr>
      </p:pic>
    </p:spTree>
    <p:extLst>
      <p:ext uri="{BB962C8B-B14F-4D97-AF65-F5344CB8AC3E}">
        <p14:creationId xmlns:p14="http://schemas.microsoft.com/office/powerpoint/2010/main" val="3062268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User can login to </a:t>
            </a:r>
            <a:r>
              <a:rPr lang="en-US" dirty="0" err="1" smtClean="0"/>
              <a:t>CogNet</a:t>
            </a:r>
            <a:r>
              <a:rPr lang="en-US" dirty="0" smtClean="0"/>
              <a:t> through the Login Activity</a:t>
            </a:r>
          </a:p>
          <a:p>
            <a:r>
              <a:rPr lang="en-US" dirty="0" smtClean="0"/>
              <a:t>Add INTERNET permission in </a:t>
            </a:r>
            <a:r>
              <a:rPr lang="en-US" dirty="0" err="1" smtClean="0"/>
              <a:t>AndroidManifest.xml</a:t>
            </a:r>
            <a:endParaRPr lang="en-US" dirty="0" smtClean="0"/>
          </a:p>
          <a:p>
            <a:r>
              <a:rPr lang="en-US" dirty="0" smtClean="0"/>
              <a:t>Use REST API and apache HTTP client library</a:t>
            </a:r>
          </a:p>
          <a:p>
            <a:pPr lvl="1"/>
            <a:r>
              <a:rPr lang="en-US" dirty="0" smtClean="0"/>
              <a:t>Representational State Transfer: HTTP requests</a:t>
            </a:r>
          </a:p>
          <a:p>
            <a:r>
              <a:rPr lang="en-US" dirty="0" smtClean="0"/>
              <a:t>HTTP POST request to &lt;server-</a:t>
            </a:r>
            <a:r>
              <a:rPr lang="en-US" dirty="0" err="1" smtClean="0"/>
              <a:t>ip</a:t>
            </a:r>
            <a:r>
              <a:rPr lang="en-US" dirty="0" smtClean="0"/>
              <a:t>&gt;/rest/login</a:t>
            </a:r>
          </a:p>
          <a:p>
            <a:pPr lvl="1"/>
            <a:r>
              <a:rPr lang="en-US" dirty="0" smtClean="0"/>
              <a:t>Should be done in a background thread!</a:t>
            </a:r>
          </a:p>
          <a:p>
            <a:r>
              <a:rPr lang="en-US" dirty="0" smtClean="0"/>
              <a:t>Set HTTP headers for username and password</a:t>
            </a:r>
          </a:p>
          <a:p>
            <a:r>
              <a:rPr lang="en-US" dirty="0" smtClean="0"/>
              <a:t>Analyzing server’s response</a:t>
            </a:r>
            <a:endParaRPr lang="en-US" dirty="0"/>
          </a:p>
          <a:p>
            <a:pPr lvl="1"/>
            <a:r>
              <a:rPr lang="en-US" dirty="0" smtClean="0"/>
              <a:t>Successful login: cookie containing session ID</a:t>
            </a:r>
          </a:p>
          <a:p>
            <a:pPr lvl="1"/>
            <a:r>
              <a:rPr lang="en-US" dirty="0" smtClean="0"/>
              <a:t>Unsuccessful login: message indicating there was an error</a:t>
            </a:r>
          </a:p>
          <a:p>
            <a:r>
              <a:rPr lang="en-US" dirty="0" smtClean="0"/>
              <a:t>Store cookie and pass it to all child activities</a:t>
            </a:r>
          </a:p>
        </p:txBody>
      </p:sp>
    </p:spTree>
    <p:extLst>
      <p:ext uri="{BB962C8B-B14F-4D97-AF65-F5344CB8AC3E}">
        <p14:creationId xmlns:p14="http://schemas.microsoft.com/office/powerpoint/2010/main" val="428153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ognet-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335" y="3105988"/>
            <a:ext cx="2635033" cy="2635033"/>
          </a:xfrm>
          <a:prstGeom prst="rect">
            <a:avLst/>
          </a:prstGeom>
        </p:spPr>
      </p:pic>
      <p:pic>
        <p:nvPicPr>
          <p:cNvPr id="8" name="Picture 7" descr="Screen Shot-cogne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77" y="2503299"/>
            <a:ext cx="2171827" cy="55558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75784" y="3659274"/>
            <a:ext cx="3367551" cy="0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5884" y="2948229"/>
            <a:ext cx="418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 POST &lt;</a:t>
            </a:r>
            <a:r>
              <a:rPr lang="en-US" dirty="0" err="1" smtClean="0"/>
              <a:t>cognet</a:t>
            </a:r>
            <a:r>
              <a:rPr lang="en-US" dirty="0" smtClean="0"/>
              <a:t>&gt;/rest/login</a:t>
            </a:r>
          </a:p>
          <a:p>
            <a:r>
              <a:rPr lang="en-US" dirty="0" smtClean="0"/>
              <a:t>Headers: username: </a:t>
            </a:r>
            <a:r>
              <a:rPr lang="en-US" dirty="0" err="1" smtClean="0"/>
              <a:t>dimos</a:t>
            </a:r>
            <a:r>
              <a:rPr lang="en-US" dirty="0" smtClean="0"/>
              <a:t>, pass: ****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55884" y="4277147"/>
            <a:ext cx="3387451" cy="0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75784" y="3860239"/>
            <a:ext cx="41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Success! Take a Cookie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38065" y="4905457"/>
            <a:ext cx="41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cookie in Main Activity</a:t>
            </a:r>
            <a:endParaRPr lang="en-US" dirty="0"/>
          </a:p>
        </p:txBody>
      </p:sp>
      <p:pic>
        <p:nvPicPr>
          <p:cNvPr id="4" name="Picture 3" descr="Screenshot-login-ph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0" y="2589761"/>
            <a:ext cx="1741175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03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 to the </a:t>
            </a:r>
            <a:r>
              <a:rPr lang="en-US" dirty="0" err="1" smtClean="0"/>
              <a:t>CogNet</a:t>
            </a:r>
            <a:r>
              <a:rPr lang="en-US" dirty="0" smtClean="0"/>
              <a:t> Server</a:t>
            </a:r>
          </a:p>
          <a:p>
            <a:r>
              <a:rPr lang="en-US" dirty="0" smtClean="0"/>
              <a:t>Items be Books, Journals, Reference Works, or Favorites</a:t>
            </a:r>
          </a:p>
          <a:p>
            <a:r>
              <a:rPr lang="en-US" dirty="0" smtClean="0"/>
              <a:t>Retrieve specific items from RSS feed in XML format</a:t>
            </a:r>
          </a:p>
          <a:p>
            <a:r>
              <a:rPr lang="en-US" dirty="0" smtClean="0"/>
              <a:t>Parse XML and Store Data in </a:t>
            </a:r>
            <a:r>
              <a:rPr lang="en-US" dirty="0" err="1" smtClean="0"/>
              <a:t>ArrayList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/>
              <a:t>S</a:t>
            </a:r>
            <a:r>
              <a:rPr lang="en-US" dirty="0" err="1" smtClean="0"/>
              <a:t>impleAdapter</a:t>
            </a:r>
            <a:r>
              <a:rPr lang="en-US" dirty="0" smtClean="0"/>
              <a:t> to bind the data to the </a:t>
            </a:r>
            <a:r>
              <a:rPr lang="en-US" dirty="0" err="1" smtClean="0"/>
              <a:t>ListView</a:t>
            </a:r>
            <a:endParaRPr lang="en-US" dirty="0" smtClean="0"/>
          </a:p>
          <a:p>
            <a:pPr lvl="1"/>
            <a:r>
              <a:rPr lang="en-US" dirty="0" smtClean="0"/>
              <a:t>Each item contains the title, author and publication date</a:t>
            </a:r>
          </a:p>
        </p:txBody>
      </p:sp>
      <p:pic>
        <p:nvPicPr>
          <p:cNvPr id="4" name="Picture 3" descr="Screen Shot 2015-12-03 at 2.40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097" y="4086821"/>
            <a:ext cx="2854461" cy="21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1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</a:t>
            </a:r>
            <a:r>
              <a:rPr lang="en-US" dirty="0" smtClean="0"/>
              <a:t>Items: Scroll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Scroll Event (Endless </a:t>
            </a:r>
            <a:r>
              <a:rPr lang="en-US" dirty="0" err="1" smtClean="0"/>
              <a:t>ListView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Initially, only 20 items are loaded</a:t>
            </a:r>
          </a:p>
          <a:p>
            <a:r>
              <a:rPr lang="en-US" dirty="0" smtClean="0"/>
              <a:t>Scroll Event gets triggered when scroll reaches the bottom</a:t>
            </a:r>
          </a:p>
          <a:p>
            <a:pPr lvl="1"/>
            <a:r>
              <a:rPr lang="en-US" dirty="0" smtClean="0"/>
              <a:t>loads the next 20 items</a:t>
            </a:r>
          </a:p>
          <a:p>
            <a:r>
              <a:rPr lang="en-US" dirty="0" smtClean="0"/>
              <a:t>Presents the number of items loaded in the </a:t>
            </a:r>
            <a:r>
              <a:rPr lang="en-US" dirty="0" err="1" smtClean="0"/>
              <a:t>ListView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the scroll reaches the bottom, it presents total number of items loaded</a:t>
            </a:r>
            <a:endParaRPr lang="en-US" dirty="0"/>
          </a:p>
        </p:txBody>
      </p:sp>
      <p:pic>
        <p:nvPicPr>
          <p:cNvPr id="4" name="Picture 3" descr="Screen Shot 2015-12-02 at 7.12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0" y="3732947"/>
            <a:ext cx="5118100" cy="355600"/>
          </a:xfrm>
          <a:prstGeom prst="rect">
            <a:avLst/>
          </a:prstGeom>
        </p:spPr>
      </p:pic>
      <p:pic>
        <p:nvPicPr>
          <p:cNvPr id="5" name="Picture 4" descr="Screen Shot 2015-12-02 at 7.1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0" y="5255253"/>
            <a:ext cx="5130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2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43589" cy="1143000"/>
          </a:xfrm>
        </p:spPr>
        <p:txBody>
          <a:bodyPr/>
          <a:lstStyle/>
          <a:p>
            <a:r>
              <a:rPr lang="en-US" dirty="0"/>
              <a:t>List of </a:t>
            </a:r>
            <a:r>
              <a:rPr lang="en-US" dirty="0" smtClean="0"/>
              <a:t>Items: Scroll Event (</a:t>
            </a:r>
            <a:r>
              <a:rPr lang="en-US" dirty="0"/>
              <a:t>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AsyncTask</a:t>
            </a:r>
            <a:r>
              <a:rPr lang="en-US" dirty="0"/>
              <a:t> for the scroll </a:t>
            </a:r>
            <a:r>
              <a:rPr lang="en-US" dirty="0" smtClean="0"/>
              <a:t>event</a:t>
            </a:r>
          </a:p>
          <a:p>
            <a:r>
              <a:rPr lang="en-US" dirty="0" smtClean="0"/>
              <a:t>Background thread loads more items for the </a:t>
            </a:r>
            <a:r>
              <a:rPr lang="en-US" dirty="0" err="1" smtClean="0"/>
              <a:t>ListView</a:t>
            </a:r>
            <a:endParaRPr lang="en-US" dirty="0" smtClean="0"/>
          </a:p>
          <a:p>
            <a:pPr lvl="1"/>
            <a:r>
              <a:rPr lang="en-US" dirty="0" smtClean="0"/>
              <a:t>Makes a copy of the </a:t>
            </a:r>
            <a:r>
              <a:rPr lang="en-US" dirty="0" err="1" smtClean="0"/>
              <a:t>ArrayList</a:t>
            </a:r>
            <a:r>
              <a:rPr lang="en-US" dirty="0" smtClean="0"/>
              <a:t> with the items</a:t>
            </a:r>
          </a:p>
          <a:p>
            <a:pPr lvl="1"/>
            <a:r>
              <a:rPr lang="en-US" dirty="0" smtClean="0"/>
              <a:t>Adds the new items to the copy, not the original</a:t>
            </a:r>
          </a:p>
          <a:p>
            <a:r>
              <a:rPr lang="en-US" dirty="0" smtClean="0"/>
              <a:t>Event is raised to notify that background thread is done</a:t>
            </a:r>
          </a:p>
          <a:p>
            <a:r>
              <a:rPr lang="en-US" dirty="0" smtClean="0"/>
              <a:t>Set the copy of the </a:t>
            </a:r>
            <a:r>
              <a:rPr lang="en-US" dirty="0" err="1" smtClean="0"/>
              <a:t>ArrayList</a:t>
            </a:r>
            <a:r>
              <a:rPr lang="en-US" dirty="0" smtClean="0"/>
              <a:t> as the new Adapter data</a:t>
            </a:r>
          </a:p>
          <a:p>
            <a:r>
              <a:rPr lang="en-US" dirty="0" smtClean="0"/>
              <a:t>Notify the Adapter that data has changed</a:t>
            </a:r>
          </a:p>
          <a:p>
            <a:r>
              <a:rPr lang="en-US" dirty="0" smtClean="0"/>
              <a:t>Exception is thrown if the background thread adds items in the original </a:t>
            </a:r>
            <a:r>
              <a:rPr lang="en-US" dirty="0" err="1" smtClean="0"/>
              <a:t>ArrayList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1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29253" cy="1143000"/>
          </a:xfrm>
        </p:spPr>
        <p:txBody>
          <a:bodyPr/>
          <a:lstStyle/>
          <a:p>
            <a:r>
              <a:rPr lang="en-US" dirty="0"/>
              <a:t>List of Items: Scroll Event (cont.)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0" y="1417637"/>
            <a:ext cx="8216341" cy="5179695"/>
          </a:xfrm>
        </p:spPr>
      </p:pic>
    </p:spTree>
    <p:extLst>
      <p:ext uri="{BB962C8B-B14F-4D97-AF65-F5344CB8AC3E}">
        <p14:creationId xmlns:p14="http://schemas.microsoft.com/office/powerpoint/2010/main" val="1948665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search field, event when the text changes</a:t>
            </a:r>
          </a:p>
          <a:p>
            <a:r>
              <a:rPr lang="en-US" dirty="0" smtClean="0"/>
              <a:t>Generate result list to contain the matches</a:t>
            </a:r>
          </a:p>
          <a:p>
            <a:pPr lvl="1"/>
            <a:r>
              <a:rPr lang="en-US" dirty="0" smtClean="0"/>
              <a:t>Used </a:t>
            </a:r>
            <a:r>
              <a:rPr lang="en-US" dirty="0" err="1" smtClean="0"/>
              <a:t>AsyncTask</a:t>
            </a:r>
            <a:r>
              <a:rPr lang="en-US" dirty="0" smtClean="0"/>
              <a:t> to add items that match the search</a:t>
            </a:r>
          </a:p>
          <a:p>
            <a:pPr lvl="1"/>
            <a:r>
              <a:rPr lang="en-US" dirty="0" smtClean="0"/>
              <a:t>Update adapter</a:t>
            </a:r>
          </a:p>
          <a:p>
            <a:r>
              <a:rPr lang="en-US" dirty="0" smtClean="0"/>
              <a:t>Maintain index in the data </a:t>
            </a:r>
            <a:r>
              <a:rPr lang="en-US" dirty="0" err="1" smtClean="0"/>
              <a:t>ArrayList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5-12-03 at 2.40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51" y="3646702"/>
            <a:ext cx="2678132" cy="3012711"/>
          </a:xfrm>
          <a:prstGeom prst="rect">
            <a:avLst/>
          </a:prstGeom>
        </p:spPr>
      </p:pic>
      <p:pic>
        <p:nvPicPr>
          <p:cNvPr id="7" name="Picture 6" descr="Screen Shot 2015-12-03 at 2.40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15" y="3558677"/>
            <a:ext cx="2703279" cy="30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37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Inheritance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ItemsListActivity</a:t>
            </a:r>
            <a:r>
              <a:rPr lang="en-US" dirty="0" smtClean="0"/>
              <a:t> </a:t>
            </a:r>
            <a:r>
              <a:rPr lang="en-US" dirty="0"/>
              <a:t>is the super class of all item </a:t>
            </a:r>
            <a:r>
              <a:rPr lang="en-US" dirty="0" smtClean="0"/>
              <a:t>categories</a:t>
            </a:r>
          </a:p>
          <a:p>
            <a:pPr lvl="1"/>
            <a:r>
              <a:rPr lang="en-US" dirty="0" smtClean="0"/>
              <a:t>books</a:t>
            </a:r>
            <a:r>
              <a:rPr lang="en-US" dirty="0"/>
              <a:t>, journals,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Each List Activity category extends the </a:t>
            </a:r>
            <a:r>
              <a:rPr lang="en-US" dirty="0" err="1" smtClean="0"/>
              <a:t>ItemsListActivity</a:t>
            </a:r>
            <a:endParaRPr lang="en-US" dirty="0" smtClean="0"/>
          </a:p>
          <a:p>
            <a:pPr marL="708660" lvl="2"/>
            <a:r>
              <a:rPr lang="en-US" dirty="0" err="1" smtClean="0"/>
              <a:t>BooksListActivity</a:t>
            </a:r>
            <a:r>
              <a:rPr lang="en-US" dirty="0" smtClean="0"/>
              <a:t>, </a:t>
            </a:r>
            <a:r>
              <a:rPr lang="en-US" dirty="0" err="1" smtClean="0"/>
              <a:t>JournalsListActivity</a:t>
            </a:r>
            <a:r>
              <a:rPr lang="en-US" dirty="0"/>
              <a:t>, </a:t>
            </a:r>
            <a:r>
              <a:rPr lang="en-US" dirty="0" smtClean="0"/>
              <a:t>etc.</a:t>
            </a:r>
          </a:p>
          <a:p>
            <a:pPr marL="708660" lvl="2"/>
            <a:r>
              <a:rPr lang="en-US" dirty="0" smtClean="0"/>
              <a:t>Inherits common functionality</a:t>
            </a:r>
          </a:p>
          <a:p>
            <a:pPr marL="708660" lvl="2"/>
            <a:r>
              <a:rPr lang="en-US" dirty="0" smtClean="0"/>
              <a:t>Calls </a:t>
            </a:r>
            <a:r>
              <a:rPr lang="en-US" dirty="0" err="1" smtClean="0"/>
              <a:t>super.initializeItemsList</a:t>
            </a:r>
            <a:r>
              <a:rPr lang="en-US" dirty="0" smtClean="0"/>
              <a:t>() and passes parameter itself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7" y="1478844"/>
            <a:ext cx="8016179" cy="25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4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Description Activity is started when a list item is selected</a:t>
            </a:r>
          </a:p>
          <a:p>
            <a:r>
              <a:rPr lang="en-US" dirty="0" smtClean="0"/>
              <a:t>Encapsulated in the Intent: Information of the selected item</a:t>
            </a:r>
          </a:p>
          <a:p>
            <a:pPr lvl="1"/>
            <a:r>
              <a:rPr lang="en-US" dirty="0" smtClean="0"/>
              <a:t>Title, author, publication date, description, ISBN,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Images are retrieved from Server with </a:t>
            </a:r>
            <a:r>
              <a:rPr lang="en-US" dirty="0" err="1" smtClean="0"/>
              <a:t>HttpURLConnection</a:t>
            </a: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12-02 at 7.04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02" y="3206582"/>
            <a:ext cx="2400110" cy="36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App for </a:t>
            </a:r>
            <a:r>
              <a:rPr lang="en-US" b="1" dirty="0" err="1" smtClean="0"/>
              <a:t>cognet.mit.edu</a:t>
            </a:r>
            <a:r>
              <a:rPr lang="en-US" dirty="0" smtClean="0"/>
              <a:t> website </a:t>
            </a:r>
          </a:p>
          <a:p>
            <a:r>
              <a:rPr lang="en-US" dirty="0" smtClean="0"/>
              <a:t>Development based on staging site – </a:t>
            </a:r>
            <a:r>
              <a:rPr lang="en-US" b="1" dirty="0" smtClean="0"/>
              <a:t>cognet-staging2.mit.edu</a:t>
            </a:r>
          </a:p>
          <a:p>
            <a:r>
              <a:rPr lang="en-US" dirty="0" smtClean="0"/>
              <a:t>Secured data of books, journals and reference works </a:t>
            </a:r>
          </a:p>
          <a:p>
            <a:endParaRPr lang="en-US" dirty="0"/>
          </a:p>
        </p:txBody>
      </p:sp>
      <p:pic>
        <p:nvPicPr>
          <p:cNvPr id="4" name="Picture 3" descr="Screen Shot 2015-12-02 at 6.53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4" y="3143703"/>
            <a:ext cx="4060244" cy="3257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5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Website Ver.                                                       Android Ver.</a:t>
            </a:r>
            <a:endParaRPr lang="en-US" dirty="0"/>
          </a:p>
        </p:txBody>
      </p:sp>
      <p:pic>
        <p:nvPicPr>
          <p:cNvPr id="5" name="Picture 4" descr="home-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61" y="3131128"/>
            <a:ext cx="3159015" cy="33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3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have access when you log in or within subscribed institution’s network</a:t>
            </a:r>
          </a:p>
          <a:p>
            <a:endParaRPr lang="en-US" dirty="0" smtClean="0"/>
          </a:p>
          <a:p>
            <a:r>
              <a:rPr lang="en-US" dirty="0" smtClean="0"/>
              <a:t>Brandeis is subscribed in </a:t>
            </a:r>
            <a:r>
              <a:rPr lang="en-US" dirty="0" err="1" smtClean="0"/>
              <a:t>CogNet</a:t>
            </a:r>
            <a:r>
              <a:rPr lang="en-US" dirty="0" smtClean="0"/>
              <a:t>, no need for login!</a:t>
            </a:r>
          </a:p>
          <a:p>
            <a:endParaRPr lang="en-US" dirty="0"/>
          </a:p>
          <a:p>
            <a:r>
              <a:rPr lang="en-US" dirty="0" smtClean="0"/>
              <a:t>RSS feed contains the ISBN of the book</a:t>
            </a:r>
          </a:p>
          <a:p>
            <a:endParaRPr lang="en-US" dirty="0"/>
          </a:p>
          <a:p>
            <a:r>
              <a:rPr lang="en-US" dirty="0" smtClean="0"/>
              <a:t>From ISBN we can get the link of the PDF</a:t>
            </a:r>
          </a:p>
          <a:p>
            <a:endParaRPr lang="en-US" dirty="0"/>
          </a:p>
          <a:p>
            <a:r>
              <a:rPr lang="en-US" dirty="0" smtClean="0"/>
              <a:t>Include the cookie if not in a subscribed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71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</a:t>
            </a:r>
            <a:r>
              <a:rPr lang="en-US" dirty="0" smtClean="0"/>
              <a:t>PDF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Attempted to use </a:t>
            </a:r>
            <a:r>
              <a:rPr lang="en-US" dirty="0" err="1" smtClean="0"/>
              <a:t>WebView</a:t>
            </a:r>
            <a:r>
              <a:rPr lang="en-US" dirty="0" smtClean="0"/>
              <a:t> and the Google docs plugin</a:t>
            </a:r>
          </a:p>
          <a:p>
            <a:r>
              <a:rPr lang="en-US" dirty="0" smtClean="0"/>
              <a:t>Initial HTTP request will be sent to the Google docs server</a:t>
            </a:r>
          </a:p>
          <a:p>
            <a:r>
              <a:rPr lang="en-US" dirty="0" smtClean="0"/>
              <a:t>Google docs server will forward the request to </a:t>
            </a:r>
            <a:r>
              <a:rPr lang="en-US" dirty="0" err="1" smtClean="0"/>
              <a:t>CogNet</a:t>
            </a:r>
            <a:endParaRPr lang="en-US" dirty="0"/>
          </a:p>
          <a:p>
            <a:pPr lvl="1"/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docs.google.com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gview?embedded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true&amp;url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is-IS" i="1" dirty="0" smtClean="0">
                <a:solidFill>
                  <a:srgbClr val="0070C0"/>
                </a:solidFill>
              </a:rPr>
              <a:t>cognet.pdf</a:t>
            </a:r>
            <a:endParaRPr lang="en-US" dirty="0" smtClean="0"/>
          </a:p>
          <a:p>
            <a:pPr lvl="1"/>
            <a:r>
              <a:rPr lang="en-US" dirty="0" smtClean="0"/>
              <a:t>Problem: Google server does not forward the cookie to the </a:t>
            </a:r>
            <a:r>
              <a:rPr lang="en-US" dirty="0" err="1" smtClean="0"/>
              <a:t>CogNet</a:t>
            </a:r>
            <a:r>
              <a:rPr lang="en-US" dirty="0" smtClean="0"/>
              <a:t> server</a:t>
            </a:r>
          </a:p>
          <a:p>
            <a:pPr lvl="2"/>
            <a:r>
              <a:rPr lang="en-US" dirty="0" smtClean="0"/>
              <a:t>The request cannot be authenticated</a:t>
            </a:r>
            <a:endParaRPr lang="en-US" dirty="0"/>
          </a:p>
          <a:p>
            <a:r>
              <a:rPr lang="en-US" dirty="0" smtClean="0"/>
              <a:t>Next approach:</a:t>
            </a:r>
          </a:p>
          <a:p>
            <a:pPr lvl="1"/>
            <a:r>
              <a:rPr lang="en-US" dirty="0" smtClean="0"/>
              <a:t>Download pdf in the device </a:t>
            </a:r>
          </a:p>
          <a:p>
            <a:pPr lvl="1"/>
            <a:r>
              <a:rPr lang="en-US" dirty="0" smtClean="0"/>
              <a:t>Start a new Intent for viewing PDF</a:t>
            </a:r>
          </a:p>
          <a:p>
            <a:pPr lvl="2"/>
            <a:r>
              <a:rPr lang="en-US" i="1" dirty="0" smtClean="0"/>
              <a:t>Action: </a:t>
            </a:r>
            <a:r>
              <a:rPr lang="en-US" dirty="0" err="1" smtClean="0"/>
              <a:t>Intent.ACTION_VIEW</a:t>
            </a:r>
            <a:endParaRPr lang="en-US" dirty="0" smtClean="0"/>
          </a:p>
          <a:p>
            <a:pPr lvl="2"/>
            <a:r>
              <a:rPr lang="en-US" i="1" dirty="0" smtClean="0"/>
              <a:t>Data and Type:</a:t>
            </a:r>
            <a:r>
              <a:rPr lang="en-US" dirty="0" smtClean="0"/>
              <a:t> </a:t>
            </a:r>
            <a:r>
              <a:rPr lang="en-US" dirty="0" err="1" smtClean="0"/>
              <a:t>pdf_URL</a:t>
            </a:r>
            <a:r>
              <a:rPr lang="en-US" dirty="0" smtClean="0"/>
              <a:t>, “application/pdf”</a:t>
            </a:r>
          </a:p>
        </p:txBody>
      </p:sp>
    </p:spTree>
    <p:extLst>
      <p:ext uri="{BB962C8B-B14F-4D97-AF65-F5344CB8AC3E}">
        <p14:creationId xmlns:p14="http://schemas.microsoft.com/office/powerpoint/2010/main" val="614938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PDF (cont.)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8" y="1230489"/>
            <a:ext cx="6919391" cy="5627511"/>
          </a:xfrm>
        </p:spPr>
      </p:pic>
    </p:spTree>
    <p:extLst>
      <p:ext uri="{BB962C8B-B14F-4D97-AF65-F5344CB8AC3E}">
        <p14:creationId xmlns:p14="http://schemas.microsoft.com/office/powerpoint/2010/main" val="7307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“Add-to-Favorites</a:t>
            </a:r>
            <a:r>
              <a:rPr lang="en-US" dirty="0"/>
              <a:t>”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Selected items are added in a list and stored in SQLite Database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“add favorite” button becomes “delete favorite” if item exists in favorites</a:t>
            </a:r>
          </a:p>
          <a:p>
            <a:endParaRPr lang="en-US" dirty="0"/>
          </a:p>
          <a:p>
            <a:r>
              <a:rPr lang="en-US" dirty="0" smtClean="0"/>
              <a:t>Another </a:t>
            </a:r>
            <a:r>
              <a:rPr lang="en-US" dirty="0" err="1" smtClean="0"/>
              <a:t>ListView</a:t>
            </a:r>
            <a:r>
              <a:rPr lang="en-US" dirty="0" smtClean="0"/>
              <a:t> which gets items from the SQLite Database</a:t>
            </a:r>
          </a:p>
          <a:p>
            <a:endParaRPr lang="en-US" dirty="0" smtClean="0"/>
          </a:p>
          <a:p>
            <a:r>
              <a:rPr lang="en-US" dirty="0" err="1" smtClean="0"/>
              <a:t>FavoritesListActivity</a:t>
            </a:r>
            <a:r>
              <a:rPr lang="en-US" dirty="0" smtClean="0"/>
              <a:t> extends </a:t>
            </a:r>
            <a:r>
              <a:rPr lang="en-US" dirty="0" err="1" smtClean="0"/>
              <a:t>ItemsListActivity</a:t>
            </a:r>
            <a:endParaRPr lang="en-US" dirty="0" smtClean="0"/>
          </a:p>
          <a:p>
            <a:pPr lvl="1"/>
            <a:r>
              <a:rPr lang="en-US" dirty="0" smtClean="0"/>
              <a:t>Supports scroll event and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“Add-to-Favorites”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4" y="1614311"/>
            <a:ext cx="8234665" cy="4419884"/>
          </a:xfrm>
        </p:spPr>
      </p:pic>
    </p:spTree>
    <p:extLst>
      <p:ext uri="{BB962C8B-B14F-4D97-AF65-F5344CB8AC3E}">
        <p14:creationId xmlns:p14="http://schemas.microsoft.com/office/powerpoint/2010/main" val="63417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Please feel free to browse </a:t>
            </a:r>
            <a:r>
              <a:rPr lang="en-US" dirty="0" err="1" smtClean="0"/>
              <a:t>CogNet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cognet.mit.edu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Let us know if you have any questions!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16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MIT </a:t>
            </a:r>
            <a:r>
              <a:rPr lang="en-US" dirty="0" err="1" smtClean="0"/>
              <a:t>Cognet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 research tool for scholars in the Brain &amp; Cognitive Science</a:t>
            </a:r>
          </a:p>
          <a:p>
            <a:r>
              <a:rPr lang="en-US" dirty="0" smtClean="0"/>
              <a:t>Books, Journals, Reference Works</a:t>
            </a:r>
          </a:p>
          <a:p>
            <a:r>
              <a:rPr lang="en-US" dirty="0"/>
              <a:t>New content added every month</a:t>
            </a:r>
          </a:p>
          <a:p>
            <a:r>
              <a:rPr lang="en-US" dirty="0" smtClean="0"/>
              <a:t>High Subscription costs for independent, but major institutions subscribed for students, e.g. Harvard, MIT, Stanford, UCLA, </a:t>
            </a:r>
            <a:r>
              <a:rPr lang="en-US" smtClean="0"/>
              <a:t>Tufts, Brandeis</a:t>
            </a:r>
            <a:r>
              <a:rPr lang="en-US" dirty="0" smtClean="0"/>
              <a:t>, Boston University etc.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0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with username and password</a:t>
            </a:r>
          </a:p>
          <a:p>
            <a:r>
              <a:rPr lang="en-US" dirty="0" smtClean="0"/>
              <a:t>Access control: only users with right permissions or from the right IP-range can access </a:t>
            </a:r>
            <a:r>
              <a:rPr lang="en-US" dirty="0" err="1" smtClean="0"/>
              <a:t>pdf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Get content data from the website to the app using RSS feed, setting up RSS feed at the website, analyzing the XML data and display as </a:t>
            </a:r>
            <a:r>
              <a:rPr lang="en-US" dirty="0" err="1" smtClean="0"/>
              <a:t>ListView</a:t>
            </a:r>
            <a:endParaRPr lang="en-US" dirty="0" smtClean="0"/>
          </a:p>
          <a:p>
            <a:r>
              <a:rPr lang="en-US" dirty="0" smtClean="0"/>
              <a:t>Scroll down and search</a:t>
            </a:r>
          </a:p>
          <a:p>
            <a:r>
              <a:rPr lang="en-US" dirty="0" smtClean="0"/>
              <a:t>‘Add-to-Favorite’ function, so users can bookmark their favorite books and journals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0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Drupal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and manage </a:t>
            </a:r>
            <a:r>
              <a:rPr lang="en-US" dirty="0" smtClean="0"/>
              <a:t>Web sites,  free</a:t>
            </a:r>
            <a:r>
              <a:rPr lang="en-US" dirty="0"/>
              <a:t>, open </a:t>
            </a:r>
            <a:r>
              <a:rPr lang="en-US" dirty="0" smtClean="0"/>
              <a:t>source, </a:t>
            </a:r>
            <a:r>
              <a:rPr lang="en-US" dirty="0" smtClean="0">
                <a:hlinkClick r:id="rId2"/>
              </a:rPr>
              <a:t>drupal.org</a:t>
            </a:r>
            <a:endParaRPr lang="en-US" dirty="0"/>
          </a:p>
        </p:txBody>
      </p:sp>
      <p:pic>
        <p:nvPicPr>
          <p:cNvPr id="4" name="Picture 3" descr="What-is-drup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9" y="2097678"/>
            <a:ext cx="5845560" cy="42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7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Drupal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Harvard, MIT, Stanford, Oxford, White House, NBC, </a:t>
            </a:r>
            <a:r>
              <a:rPr lang="en-US" dirty="0" smtClean="0"/>
              <a:t>BBC etc.</a:t>
            </a:r>
          </a:p>
          <a:p>
            <a:endParaRPr lang="en-US" dirty="0"/>
          </a:p>
        </p:txBody>
      </p:sp>
      <p:pic>
        <p:nvPicPr>
          <p:cNvPr id="4" name="Picture 3" descr="Who-use-drup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47" y="2051157"/>
            <a:ext cx="6038254" cy="37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uses Drupal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 </a:t>
            </a:r>
            <a:r>
              <a:rPr lang="en-US" dirty="0"/>
              <a:t>using username and password </a:t>
            </a:r>
            <a:r>
              <a:rPr lang="en-US" dirty="0" smtClean="0"/>
              <a:t>(users registered at </a:t>
            </a:r>
            <a:r>
              <a:rPr lang="en-US" dirty="0" err="1" smtClean="0"/>
              <a:t>CogNet</a:t>
            </a:r>
            <a:r>
              <a:rPr lang="en-US" dirty="0" smtClean="0"/>
              <a:t> website)</a:t>
            </a:r>
          </a:p>
          <a:p>
            <a:r>
              <a:rPr lang="en-US" dirty="0" smtClean="0"/>
              <a:t>Access Secured content (PDF files) without login if within certain IP ranges (</a:t>
            </a:r>
            <a:r>
              <a:rPr lang="en-US" dirty="0" err="1" smtClean="0"/>
              <a:t>e.g</a:t>
            </a:r>
            <a:r>
              <a:rPr lang="en-US" dirty="0" smtClean="0"/>
              <a:t> Brandeis subscribed </a:t>
            </a:r>
            <a:r>
              <a:rPr lang="en-US" dirty="0" err="1" smtClean="0"/>
              <a:t>CogNet</a:t>
            </a:r>
            <a:r>
              <a:rPr lang="en-US" dirty="0" smtClean="0"/>
              <a:t> and whoever connected to Brandeis network has an access)</a:t>
            </a:r>
          </a:p>
          <a:p>
            <a:r>
              <a:rPr lang="en-US" dirty="0" smtClean="0"/>
              <a:t>Using Feeds and views related modules to create RSS Feeds</a:t>
            </a:r>
          </a:p>
          <a:p>
            <a:r>
              <a:rPr lang="en-US" dirty="0"/>
              <a:t>REST API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9241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RSS Feed to get data</a:t>
            </a:r>
            <a:endParaRPr lang="en-US" dirty="0"/>
          </a:p>
        </p:txBody>
      </p:sp>
      <p:pic>
        <p:nvPicPr>
          <p:cNvPr id="4" name="Content Placeholder 3" descr="RSS-feed_view-Boo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b="2466"/>
          <a:stretch>
            <a:fillRect/>
          </a:stretch>
        </p:blipFill>
        <p:spPr>
          <a:xfrm>
            <a:off x="621824" y="1417638"/>
            <a:ext cx="7127278" cy="4490185"/>
          </a:xfrm>
        </p:spPr>
      </p:pic>
    </p:spTree>
    <p:extLst>
      <p:ext uri="{BB962C8B-B14F-4D97-AF65-F5344CB8AC3E}">
        <p14:creationId xmlns:p14="http://schemas.microsoft.com/office/powerpoint/2010/main" val="60454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 example for Books</a:t>
            </a:r>
            <a:endParaRPr lang="en-US" dirty="0"/>
          </a:p>
        </p:txBody>
      </p:sp>
      <p:pic>
        <p:nvPicPr>
          <p:cNvPr id="4" name="Content Placeholder 3" descr="RSS_Feed_XML_examp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5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544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510</TotalTime>
  <Words>1167</Words>
  <Application>Microsoft Macintosh PowerPoint</Application>
  <PresentationFormat>On-screen Show (4:3)</PresentationFormat>
  <Paragraphs>155</Paragraphs>
  <Slides>25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Adjacency</vt:lpstr>
      <vt:lpstr>CogNet Project</vt:lpstr>
      <vt:lpstr>Project Introduction </vt:lpstr>
      <vt:lpstr>What is MIT Cognet</vt:lpstr>
      <vt:lpstr>Scope of Work</vt:lpstr>
      <vt:lpstr>What is Drupal</vt:lpstr>
      <vt:lpstr>Who uses Drupal</vt:lpstr>
      <vt:lpstr>How we uses Drupal</vt:lpstr>
      <vt:lpstr>Create RSS Feed to get data</vt:lpstr>
      <vt:lpstr>RSS example for Books</vt:lpstr>
      <vt:lpstr>Home Page</vt:lpstr>
      <vt:lpstr>Login</vt:lpstr>
      <vt:lpstr>Login (cont.)</vt:lpstr>
      <vt:lpstr>List of Items</vt:lpstr>
      <vt:lpstr>List of Items: Scroll Event</vt:lpstr>
      <vt:lpstr>List of Items: Scroll Event (cont.)</vt:lpstr>
      <vt:lpstr>List of Items: Scroll Event (cont.)</vt:lpstr>
      <vt:lpstr>Searching Function</vt:lpstr>
      <vt:lpstr>Java Inheritance </vt:lpstr>
      <vt:lpstr>Description Page</vt:lpstr>
      <vt:lpstr>Viewing PDF</vt:lpstr>
      <vt:lpstr>Viewing PDF (cont.)</vt:lpstr>
      <vt:lpstr>Viewing PDF (cont.)</vt:lpstr>
      <vt:lpstr>“Add-to-Favorites” function</vt:lpstr>
      <vt:lpstr>“Add-to-Favorites” function</vt:lpstr>
      <vt:lpstr>Thank you!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CogNet Project</dc:title>
  <dc:creator>Xiaodong Qu</dc:creator>
  <cp:lastModifiedBy>Namho An</cp:lastModifiedBy>
  <cp:revision>131</cp:revision>
  <dcterms:created xsi:type="dcterms:W3CDTF">2015-12-02T00:09:42Z</dcterms:created>
  <dcterms:modified xsi:type="dcterms:W3CDTF">2015-12-03T19:58:12Z</dcterms:modified>
</cp:coreProperties>
</file>